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86"/>
  </p:notesMasterIdLst>
  <p:handoutMasterIdLst>
    <p:handoutMasterId r:id="rId87"/>
  </p:handoutMasterIdLst>
  <p:sldIdLst>
    <p:sldId id="1473" r:id="rId6"/>
    <p:sldId id="1500" r:id="rId7"/>
    <p:sldId id="1444" r:id="rId8"/>
    <p:sldId id="1367" r:id="rId9"/>
    <p:sldId id="1470" r:id="rId10"/>
    <p:sldId id="1465" r:id="rId11"/>
    <p:sldId id="1466" r:id="rId12"/>
    <p:sldId id="1480" r:id="rId13"/>
    <p:sldId id="1471" r:id="rId14"/>
    <p:sldId id="1484" r:id="rId15"/>
    <p:sldId id="1485" r:id="rId16"/>
    <p:sldId id="1486" r:id="rId17"/>
    <p:sldId id="1487" r:id="rId18"/>
    <p:sldId id="1488" r:id="rId19"/>
    <p:sldId id="1489" r:id="rId20"/>
    <p:sldId id="1490" r:id="rId21"/>
    <p:sldId id="1491" r:id="rId22"/>
    <p:sldId id="1492" r:id="rId23"/>
    <p:sldId id="1493" r:id="rId24"/>
    <p:sldId id="1494" r:id="rId25"/>
    <p:sldId id="1495" r:id="rId26"/>
    <p:sldId id="1496" r:id="rId27"/>
    <p:sldId id="1497" r:id="rId28"/>
    <p:sldId id="1498" r:id="rId29"/>
    <p:sldId id="1499" r:id="rId30"/>
    <p:sldId id="1477" r:id="rId31"/>
    <p:sldId id="1501" r:id="rId32"/>
    <p:sldId id="1502" r:id="rId33"/>
    <p:sldId id="1475" r:id="rId34"/>
    <p:sldId id="1478" r:id="rId35"/>
    <p:sldId id="1461" r:id="rId36"/>
    <p:sldId id="1481" r:id="rId37"/>
    <p:sldId id="1482" r:id="rId38"/>
    <p:sldId id="1483" r:id="rId39"/>
    <p:sldId id="1326" r:id="rId40"/>
    <p:sldId id="1388" r:id="rId41"/>
    <p:sldId id="1409" r:id="rId42"/>
    <p:sldId id="1410" r:id="rId43"/>
    <p:sldId id="1411" r:id="rId44"/>
    <p:sldId id="1412" r:id="rId45"/>
    <p:sldId id="1413" r:id="rId46"/>
    <p:sldId id="1445" r:id="rId47"/>
    <p:sldId id="1446" r:id="rId48"/>
    <p:sldId id="1447" r:id="rId49"/>
    <p:sldId id="1448" r:id="rId50"/>
    <p:sldId id="1449" r:id="rId51"/>
    <p:sldId id="1377" r:id="rId52"/>
    <p:sldId id="1364" r:id="rId53"/>
    <p:sldId id="1323" r:id="rId54"/>
    <p:sldId id="1378" r:id="rId55"/>
    <p:sldId id="1365" r:id="rId56"/>
    <p:sldId id="1370" r:id="rId57"/>
    <p:sldId id="1438" r:id="rId58"/>
    <p:sldId id="1324" r:id="rId59"/>
    <p:sldId id="1325" r:id="rId60"/>
    <p:sldId id="1414" r:id="rId61"/>
    <p:sldId id="1416" r:id="rId62"/>
    <p:sldId id="1417" r:id="rId63"/>
    <p:sldId id="1419" r:id="rId64"/>
    <p:sldId id="1420" r:id="rId65"/>
    <p:sldId id="1421" r:id="rId66"/>
    <p:sldId id="1435" r:id="rId67"/>
    <p:sldId id="1436" r:id="rId68"/>
    <p:sldId id="1423" r:id="rId69"/>
    <p:sldId id="1424" r:id="rId70"/>
    <p:sldId id="1425" r:id="rId71"/>
    <p:sldId id="1426" r:id="rId72"/>
    <p:sldId id="1427" r:id="rId73"/>
    <p:sldId id="1428" r:id="rId74"/>
    <p:sldId id="1429" r:id="rId75"/>
    <p:sldId id="1430" r:id="rId76"/>
    <p:sldId id="1437" r:id="rId77"/>
    <p:sldId id="1431" r:id="rId78"/>
    <p:sldId id="1432" r:id="rId79"/>
    <p:sldId id="1433" r:id="rId80"/>
    <p:sldId id="1434" r:id="rId81"/>
    <p:sldId id="1439" r:id="rId82"/>
    <p:sldId id="1441" r:id="rId83"/>
    <p:sldId id="1442" r:id="rId84"/>
    <p:sldId id="1443"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73"/>
            <p14:sldId id="1500"/>
            <p14:sldId id="1444"/>
            <p14:sldId id="1367"/>
            <p14:sldId id="1470"/>
            <p14:sldId id="1465"/>
            <p14:sldId id="1466"/>
            <p14:sldId id="1480"/>
            <p14:sldId id="1471"/>
            <p14:sldId id="1484"/>
            <p14:sldId id="1485"/>
            <p14:sldId id="1486"/>
            <p14:sldId id="1487"/>
            <p14:sldId id="1488"/>
            <p14:sldId id="1489"/>
            <p14:sldId id="1490"/>
            <p14:sldId id="1491"/>
            <p14:sldId id="1492"/>
            <p14:sldId id="1493"/>
            <p14:sldId id="1494"/>
            <p14:sldId id="1495"/>
            <p14:sldId id="1496"/>
            <p14:sldId id="1497"/>
            <p14:sldId id="1498"/>
            <p14:sldId id="1499"/>
            <p14:sldId id="1477"/>
            <p14:sldId id="1501"/>
            <p14:sldId id="1502"/>
            <p14:sldId id="1475"/>
            <p14:sldId id="1478"/>
            <p14:sldId id="1461"/>
            <p14:sldId id="1481"/>
            <p14:sldId id="1482"/>
            <p14:sldId id="1483"/>
            <p14:sldId id="1326"/>
            <p14:sldId id="1388"/>
            <p14:sldId id="1409"/>
            <p14:sldId id="1410"/>
            <p14:sldId id="1411"/>
            <p14:sldId id="1412"/>
            <p14:sldId id="1413"/>
            <p14:sldId id="1445"/>
            <p14:sldId id="1446"/>
            <p14:sldId id="1447"/>
            <p14:sldId id="1448"/>
            <p14:sldId id="1449"/>
            <p14:sldId id="1377"/>
            <p14:sldId id="1364"/>
            <p14:sldId id="1323"/>
            <p14:sldId id="1378"/>
            <p14:sldId id="1365"/>
            <p14:sldId id="1370"/>
            <p14:sldId id="1438"/>
            <p14:sldId id="1324"/>
            <p14:sldId id="1325"/>
            <p14:sldId id="1414"/>
            <p14:sldId id="1416"/>
            <p14:sldId id="1417"/>
          </p14:sldIdLst>
        </p14:section>
        <p14:section name="Dark Build 2016 Template" id="{BF2050A5-112F-45DA-ADE2-20086B31A042}">
          <p14:sldIdLst>
            <p14:sldId id="1419"/>
            <p14:sldId id="1420"/>
            <p14:sldId id="1421"/>
            <p14:sldId id="1435"/>
            <p14:sldId id="1436"/>
            <p14:sldId id="1423"/>
            <p14:sldId id="1424"/>
            <p14:sldId id="1425"/>
            <p14:sldId id="1426"/>
            <p14:sldId id="1427"/>
            <p14:sldId id="1428"/>
            <p14:sldId id="1429"/>
            <p14:sldId id="1430"/>
            <p14:sldId id="1437"/>
            <p14:sldId id="1431"/>
            <p14:sldId id="1432"/>
            <p14:sldId id="1433"/>
            <p14:sldId id="1434"/>
            <p14:sldId id="1439"/>
            <p14:sldId id="1441"/>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69079" autoAdjust="0"/>
  </p:normalViewPr>
  <p:slideViewPr>
    <p:cSldViewPr>
      <p:cViewPr varScale="1">
        <p:scale>
          <a:sx n="65" d="100"/>
          <a:sy n="65" d="100"/>
        </p:scale>
        <p:origin x="85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343C-4E1F-885F-1A45BFAC2E49}"/>
              </c:ext>
            </c:extLst>
          </c:dPt>
          <c:dPt>
            <c:idx val="1"/>
            <c:bubble3D val="0"/>
            <c:spPr>
              <a:solidFill>
                <a:schemeClr val="accent1"/>
              </a:solidFill>
              <a:ln>
                <a:noFill/>
              </a:ln>
              <a:effectLst/>
            </c:spPr>
            <c:extLst>
              <c:ext xmlns:c16="http://schemas.microsoft.com/office/drawing/2014/chart" uri="{C3380CC4-5D6E-409C-BE32-E72D297353CC}">
                <c16:uniqueId val="{00000003-343C-4E1F-885F-1A45BFAC2E49}"/>
              </c:ext>
            </c:extLst>
          </c:dPt>
          <c:dPt>
            <c:idx val="2"/>
            <c:bubble3D val="0"/>
            <c:spPr>
              <a:solidFill>
                <a:schemeClr val="accent4"/>
              </a:solidFill>
              <a:ln>
                <a:noFill/>
              </a:ln>
              <a:effectLst/>
            </c:spPr>
            <c:extLst>
              <c:ext xmlns:c16="http://schemas.microsoft.com/office/drawing/2014/chart" uri="{C3380CC4-5D6E-409C-BE32-E72D297353CC}">
                <c16:uniqueId val="{00000005-343C-4E1F-885F-1A45BFAC2E49}"/>
              </c:ext>
            </c:extLst>
          </c:dPt>
          <c:dPt>
            <c:idx val="3"/>
            <c:bubble3D val="0"/>
            <c:spPr>
              <a:solidFill>
                <a:schemeClr val="accent2"/>
              </a:solidFill>
              <a:ln>
                <a:noFill/>
              </a:ln>
              <a:effectLst/>
            </c:spPr>
            <c:extLst>
              <c:ext xmlns:c16="http://schemas.microsoft.com/office/drawing/2014/chart" uri="{C3380CC4-5D6E-409C-BE32-E72D297353CC}">
                <c16:uniqueId val="{00000007-343C-4E1F-885F-1A45BFAC2E4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3C-4E1F-885F-1A45BFAC2E4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3C-4E1F-885F-1A45BFAC2E4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3C-4E1F-885F-1A45BFAC2E4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43C-4E1F-885F-1A45BFAC2E4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343C-4E1F-885F-1A45BFAC2E4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EDDB-473F-B9B2-835C1F4DC01A}"/>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EDDB-473F-B9B2-835C1F4DC01A}"/>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DB-473F-B9B2-835C1F4DC01A}"/>
            </c:ext>
          </c:extLst>
        </c:ser>
        <c:dLbls>
          <c:showLegendKey val="0"/>
          <c:showVal val="0"/>
          <c:showCatName val="0"/>
          <c:showSerName val="0"/>
          <c:showPercent val="0"/>
          <c:showBubbleSize val="0"/>
        </c:dLbls>
        <c:gapWidth val="120"/>
        <c:axId val="-1196881104"/>
        <c:axId val="-1196888176"/>
      </c:barChart>
      <c:catAx>
        <c:axId val="-1196881104"/>
        <c:scaling>
          <c:orientation val="minMax"/>
        </c:scaling>
        <c:delete val="0"/>
        <c:axPos val="b"/>
        <c:numFmt formatCode="General" sourceLinked="0"/>
        <c:majorTickMark val="out"/>
        <c:minorTickMark val="none"/>
        <c:tickLblPos val="nextTo"/>
        <c:crossAx val="-1196888176"/>
        <c:crosses val="autoZero"/>
        <c:auto val="1"/>
        <c:lblAlgn val="ctr"/>
        <c:lblOffset val="100"/>
        <c:noMultiLvlLbl val="0"/>
      </c:catAx>
      <c:valAx>
        <c:axId val="-1196888176"/>
        <c:scaling>
          <c:orientation val="minMax"/>
          <c:max val="5"/>
        </c:scaling>
        <c:delete val="0"/>
        <c:axPos val="l"/>
        <c:majorGridlines/>
        <c:numFmt formatCode="General" sourceLinked="1"/>
        <c:majorTickMark val="out"/>
        <c:minorTickMark val="none"/>
        <c:tickLblPos val="nextTo"/>
        <c:crossAx val="-1196881104"/>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FC69-4F53-BE0A-89A2B0DE58C9}"/>
              </c:ext>
            </c:extLst>
          </c:dPt>
          <c:dPt>
            <c:idx val="1"/>
            <c:bubble3D val="0"/>
            <c:spPr>
              <a:solidFill>
                <a:schemeClr val="accent1"/>
              </a:solidFill>
              <a:ln>
                <a:noFill/>
              </a:ln>
              <a:effectLst/>
            </c:spPr>
            <c:extLst>
              <c:ext xmlns:c16="http://schemas.microsoft.com/office/drawing/2014/chart" uri="{C3380CC4-5D6E-409C-BE32-E72D297353CC}">
                <c16:uniqueId val="{00000003-FC69-4F53-BE0A-89A2B0DE58C9}"/>
              </c:ext>
            </c:extLst>
          </c:dPt>
          <c:dPt>
            <c:idx val="2"/>
            <c:bubble3D val="0"/>
            <c:spPr>
              <a:solidFill>
                <a:schemeClr val="accent4"/>
              </a:solidFill>
              <a:ln>
                <a:noFill/>
              </a:ln>
              <a:effectLst/>
            </c:spPr>
            <c:extLst>
              <c:ext xmlns:c16="http://schemas.microsoft.com/office/drawing/2014/chart" uri="{C3380CC4-5D6E-409C-BE32-E72D297353CC}">
                <c16:uniqueId val="{00000005-FC69-4F53-BE0A-89A2B0DE58C9}"/>
              </c:ext>
            </c:extLst>
          </c:dPt>
          <c:dPt>
            <c:idx val="3"/>
            <c:bubble3D val="0"/>
            <c:spPr>
              <a:solidFill>
                <a:schemeClr val="accent2"/>
              </a:solidFill>
              <a:ln>
                <a:noFill/>
              </a:ln>
              <a:effectLst/>
            </c:spPr>
            <c:extLst>
              <c:ext xmlns:c16="http://schemas.microsoft.com/office/drawing/2014/chart" uri="{C3380CC4-5D6E-409C-BE32-E72D297353CC}">
                <c16:uniqueId val="{00000007-FC69-4F53-BE0A-89A2B0DE58C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69-4F53-BE0A-89A2B0DE58C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69-4F53-BE0A-89A2B0DE58C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C69-4F53-BE0A-89A2B0DE58C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C69-4F53-BE0A-89A2B0DE58C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FC69-4F53-BE0A-89A2B0DE58C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14AB-44E9-9B1A-96C7D81EED15}"/>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14AB-44E9-9B1A-96C7D81EED15}"/>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AB-44E9-9B1A-96C7D81EED15}"/>
            </c:ext>
          </c:extLst>
        </c:ser>
        <c:dLbls>
          <c:showLegendKey val="0"/>
          <c:showVal val="0"/>
          <c:showCatName val="0"/>
          <c:showSerName val="0"/>
          <c:showPercent val="0"/>
          <c:showBubbleSize val="0"/>
        </c:dLbls>
        <c:gapWidth val="120"/>
        <c:axId val="-1196888720"/>
        <c:axId val="-1196885456"/>
      </c:barChart>
      <c:catAx>
        <c:axId val="-1196888720"/>
        <c:scaling>
          <c:orientation val="minMax"/>
        </c:scaling>
        <c:delete val="0"/>
        <c:axPos val="b"/>
        <c:numFmt formatCode="General" sourceLinked="0"/>
        <c:majorTickMark val="out"/>
        <c:minorTickMark val="none"/>
        <c:tickLblPos val="nextTo"/>
        <c:crossAx val="-1196885456"/>
        <c:crosses val="autoZero"/>
        <c:auto val="1"/>
        <c:lblAlgn val="ctr"/>
        <c:lblOffset val="100"/>
        <c:noMultiLvlLbl val="0"/>
      </c:catAx>
      <c:valAx>
        <c:axId val="-1196885456"/>
        <c:scaling>
          <c:orientation val="minMax"/>
          <c:max val="5"/>
        </c:scaling>
        <c:delete val="0"/>
        <c:axPos val="l"/>
        <c:majorGridlines/>
        <c:numFmt formatCode="General" sourceLinked="1"/>
        <c:majorTickMark val="out"/>
        <c:minorTickMark val="none"/>
        <c:tickLblPos val="nextTo"/>
        <c:crossAx val="-1196888720"/>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3/16/2016 5:33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3/16/2016 5:33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7134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19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647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784859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20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1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206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742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092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a:t>
            </a:r>
            <a:r>
              <a:rPr lang="en-US" baseline="0" dirty="0"/>
              <a:t> the last 5 minutes of the event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25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61418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3/16/2016 5:33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8835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3/16/2016 5:33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4817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3/16/2016 5:33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41</a:t>
            </a:fld>
            <a:endParaRPr lang="en-US" dirty="0"/>
          </a:p>
        </p:txBody>
      </p:sp>
    </p:spTree>
    <p:extLst>
      <p:ext uri="{BB962C8B-B14F-4D97-AF65-F5344CB8AC3E}">
        <p14:creationId xmlns:p14="http://schemas.microsoft.com/office/powerpoint/2010/main" val="2678798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is gaining momentum. 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3/16/2016 5:33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546868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7722721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044409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06243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3/16/2016 5:33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249818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069815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5929598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363897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860257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122738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75</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3/16/2016 5:33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5162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3/16/2016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3/16/2016 5:33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3/16/2016 5:33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3/16/2016 5:33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4521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 id="2147484344"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1.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5.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21.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hyperlink" Target="http://lcaweb/CTP/Copyrights/Third-Party-Content-Use/Pages/default.aspx" TargetMode="External"/><Relationship Id="rId1" Type="http://schemas.openxmlformats.org/officeDocument/2006/relationships/slideLayout" Target="../slideLayouts/slideLayout12.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4" Type="http://schemas.openxmlformats.org/officeDocument/2006/relationships/hyperlink" Target="http://www.microsoft.com/en-us/new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24.png"/></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hyperlink" Target="https://microsoft.sharepoint.com/teams/BrandCentral/Pages/Presentations.aspx"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231.png"/><Relationship Id="rId4" Type="http://schemas.openxmlformats.org/officeDocument/2006/relationships/image" Target="../media/image230.png"/></Relationships>
</file>

<file path=ppt/slides/_rels/slide5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51.xml"/><Relationship Id="rId1" Type="http://schemas.openxmlformats.org/officeDocument/2006/relationships/slideLayout" Target="../slideLayouts/slideLayout35.xml"/><Relationship Id="rId4" Type="http://schemas.openxmlformats.org/officeDocument/2006/relationships/image" Target="../media/image233.png"/></Relationships>
</file>

<file path=ppt/slides/_rels/slide6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7.xml"/></Relationships>
</file>

<file path=ppt/slides/_rels/slide77.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32.xml"/></Relationships>
</file>

<file path=ppt/slides/_rels/slide7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58.xml"/><Relationship Id="rId1" Type="http://schemas.openxmlformats.org/officeDocument/2006/relationships/slideLayout" Target="../slideLayouts/slideLayout35.xml"/><Relationship Id="rId5" Type="http://schemas.openxmlformats.org/officeDocument/2006/relationships/image" Target="../media/image231.png"/><Relationship Id="rId4" Type="http://schemas.openxmlformats.org/officeDocument/2006/relationships/image" Target="../media/image230.png"/></Relationships>
</file>

<file path=ppt/slides/_rels/slide7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lc="http://schemas.openxmlformats.org/drawingml/2006/lockedCanvas" xmlns:a14="http://schemas.microsoft.com/office/drawing/2010/main" xmlns="" xmlns:xdr="http://schemas.openxmlformats.org/drawingml/2006/spreadsheetDrawing">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151960"/>
            <a:ext cx="10724938" cy="1351952"/>
          </a:xfrm>
        </p:spPr>
        <p:txBody>
          <a:bodyPr/>
          <a:lstStyle/>
          <a:p>
            <a:r>
              <a:rPr lang="en-US" dirty="0">
                <a:solidFill>
                  <a:schemeClr val="bg1"/>
                </a:solidFill>
              </a:rPr>
              <a:t>Summary: Azure IoT Products &amp; Strategy</a:t>
            </a:r>
          </a:p>
        </p:txBody>
      </p:sp>
      <p:sp>
        <p:nvSpPr>
          <p:cNvPr id="3" name="Content Placeholder 2"/>
          <p:cNvSpPr>
            <a:spLocks noGrp="1"/>
          </p:cNvSpPr>
          <p:nvPr>
            <p:ph idx="1"/>
          </p:nvPr>
        </p:nvSpPr>
        <p:spPr>
          <a:xfrm>
            <a:off x="855768" y="1602383"/>
            <a:ext cx="10724938" cy="5072123"/>
          </a:xfrm>
        </p:spPr>
        <p:txBody>
          <a:bodyPr>
            <a:normAutofit fontScale="85000" lnSpcReduction="20000"/>
          </a:bodyPr>
          <a:lstStyle/>
          <a:p>
            <a:r>
              <a:rPr lang="en-US" sz="3264" dirty="0">
                <a:solidFill>
                  <a:schemeClr val="bg1"/>
                </a:solidFill>
                <a:latin typeface="+mj-lt"/>
              </a:rPr>
              <a:t>Azure IoT Suite</a:t>
            </a:r>
          </a:p>
          <a:p>
            <a:pPr lvl="1"/>
            <a:r>
              <a:rPr lang="en-US" sz="2856" dirty="0">
                <a:solidFill>
                  <a:schemeClr val="bg1"/>
                </a:solidFill>
                <a:latin typeface="+mj-lt"/>
              </a:rPr>
              <a:t>Pre-Configured Solutions for IoT</a:t>
            </a:r>
          </a:p>
          <a:p>
            <a:pPr lvl="1"/>
            <a:r>
              <a:rPr lang="en-US" sz="2856" dirty="0">
                <a:solidFill>
                  <a:schemeClr val="bg1"/>
                </a:solidFill>
                <a:latin typeface="+mj-lt"/>
              </a:rPr>
              <a:t>Default, customizable UX</a:t>
            </a:r>
          </a:p>
          <a:p>
            <a:pPr lvl="1"/>
            <a:r>
              <a:rPr lang="en-US" sz="2856" dirty="0">
                <a:solidFill>
                  <a:schemeClr val="bg1"/>
                </a:solidFill>
                <a:latin typeface="+mj-lt"/>
              </a:rPr>
              <a:t>Provisions in minutes</a:t>
            </a:r>
          </a:p>
          <a:p>
            <a:pPr lvl="1"/>
            <a:r>
              <a:rPr lang="en-US" sz="2856" dirty="0">
                <a:solidFill>
                  <a:schemeClr val="bg1"/>
                </a:solidFill>
                <a:latin typeface="+mj-lt"/>
              </a:rPr>
              <a:t>Realize end to end value quickly</a:t>
            </a:r>
          </a:p>
          <a:p>
            <a:pPr lvl="1"/>
            <a:r>
              <a:rPr lang="en-US" sz="2856" dirty="0">
                <a:solidFill>
                  <a:schemeClr val="bg1"/>
                </a:solidFill>
                <a:latin typeface="+mj-lt"/>
              </a:rPr>
              <a:t>Target audience: line of business decision makers</a:t>
            </a:r>
          </a:p>
          <a:p>
            <a:r>
              <a:rPr lang="en-US" sz="3264" dirty="0">
                <a:solidFill>
                  <a:schemeClr val="bg1"/>
                </a:solidFill>
                <a:latin typeface="+mj-lt"/>
              </a:rPr>
              <a:t>Cloud Services for IoT</a:t>
            </a:r>
          </a:p>
          <a:p>
            <a:pPr lvl="1"/>
            <a:r>
              <a:rPr lang="en-US" sz="2856" dirty="0">
                <a:solidFill>
                  <a:schemeClr val="bg1"/>
                </a:solidFill>
                <a:latin typeface="+mj-lt"/>
              </a:rPr>
              <a:t>Specialize services like IoT Hub</a:t>
            </a:r>
          </a:p>
          <a:p>
            <a:pPr lvl="1"/>
            <a:r>
              <a:rPr lang="en-US" sz="2856" dirty="0">
                <a:solidFill>
                  <a:schemeClr val="bg1"/>
                </a:solidFill>
                <a:latin typeface="+mj-lt"/>
              </a:rPr>
              <a:t>General purpose services: Stream Analytics, AzureML, Storage, PowerBI, Web Apps, Logic Apps</a:t>
            </a:r>
          </a:p>
          <a:p>
            <a:pPr lvl="1"/>
            <a:r>
              <a:rPr lang="en-US" sz="2856" dirty="0">
                <a:solidFill>
                  <a:schemeClr val="bg1"/>
                </a:solidFill>
                <a:latin typeface="+mj-lt"/>
              </a:rPr>
              <a:t>Target audience: cloud developers</a:t>
            </a:r>
          </a:p>
          <a:p>
            <a:r>
              <a:rPr lang="en-US" sz="3264" dirty="0">
                <a:solidFill>
                  <a:schemeClr val="bg1"/>
                </a:solidFill>
                <a:latin typeface="+mj-lt"/>
              </a:rPr>
              <a:t>IoT Ecosystem &amp; Partnerships</a:t>
            </a:r>
          </a:p>
          <a:p>
            <a:pPr lvl="1"/>
            <a:r>
              <a:rPr lang="en-US" sz="2856" dirty="0">
                <a:solidFill>
                  <a:schemeClr val="bg1"/>
                </a:solidFill>
                <a:latin typeface="+mj-lt"/>
              </a:rPr>
              <a:t>Azure IoT Device SDK – Open Source</a:t>
            </a:r>
          </a:p>
          <a:p>
            <a:pPr lvl="1"/>
            <a:r>
              <a:rPr lang="en-US" sz="2856" dirty="0">
                <a:solidFill>
                  <a:schemeClr val="bg1"/>
                </a:solidFill>
                <a:latin typeface="+mj-lt"/>
              </a:rPr>
              <a:t>Certified for Azure IoT</a:t>
            </a:r>
          </a:p>
          <a:p>
            <a:pPr lvl="1"/>
            <a:r>
              <a:rPr lang="en-US" sz="2856" dirty="0">
                <a:solidFill>
                  <a:schemeClr val="bg1"/>
                </a:solidFill>
                <a:latin typeface="+mj-lt"/>
              </a:rPr>
              <a:t>Azure Marketplace for ISV/SI Solutions</a:t>
            </a:r>
          </a:p>
          <a:p>
            <a:pPr marL="466298" lvl="1" indent="0">
              <a:buNone/>
            </a:pPr>
            <a:endParaRPr lang="en-US" dirty="0">
              <a:solidFill>
                <a:schemeClr val="bg1"/>
              </a:solidFill>
            </a:endParaRPr>
          </a:p>
          <a:p>
            <a:pPr lvl="1"/>
            <a:endParaRPr lang="en-US" dirty="0">
              <a:solidFill>
                <a:schemeClr val="bg1"/>
              </a:solidFill>
            </a:endParaRPr>
          </a:p>
          <a:p>
            <a:pPr lvl="1"/>
            <a:endParaRPr lang="en-US" sz="2856"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6802948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109512" y="3464919"/>
            <a:ext cx="1344555" cy="1390759"/>
            <a:chOff x="6750139" y="4006457"/>
            <a:chExt cx="1318499" cy="1363805"/>
          </a:xfrm>
        </p:grpSpPr>
        <p:grpSp>
          <p:nvGrpSpPr>
            <p:cNvPr id="90" name="Group 89"/>
            <p:cNvGrpSpPr/>
            <p:nvPr/>
          </p:nvGrpSpPr>
          <p:grpSpPr>
            <a:xfrm>
              <a:off x="6750139" y="4023404"/>
              <a:ext cx="1318499" cy="1346858"/>
              <a:chOff x="6750139" y="4023404"/>
              <a:chExt cx="1318499" cy="1346858"/>
            </a:xfrm>
          </p:grpSpPr>
          <p:sp>
            <p:nvSpPr>
              <p:cNvPr id="92" name="TextBox 91"/>
              <p:cNvSpPr txBox="1"/>
              <p:nvPr/>
            </p:nvSpPr>
            <p:spPr>
              <a:xfrm>
                <a:off x="6750139" y="4616745"/>
                <a:ext cx="1318499" cy="753517"/>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Remote</a:t>
                </a:r>
                <a:br>
                  <a:rPr lang="en-US" sz="2448" kern="4000" spc="-102" dirty="0">
                    <a:solidFill>
                      <a:srgbClr val="FFFFFF"/>
                    </a:solidFill>
                    <a:latin typeface="Segoe UI Light"/>
                  </a:rPr>
                </a:br>
                <a:r>
                  <a:rPr lang="en-US" sz="2448" kern="4000" spc="-102" dirty="0">
                    <a:solidFill>
                      <a:srgbClr val="FFFFFF"/>
                    </a:solidFill>
                    <a:latin typeface="Segoe UI Light"/>
                  </a:rPr>
                  <a:t>monitoring</a:t>
                </a:r>
              </a:p>
            </p:txBody>
          </p:sp>
          <p:sp>
            <p:nvSpPr>
              <p:cNvPr id="93" name="Freeform 92"/>
              <p:cNvSpPr>
                <a:spLocks/>
              </p:cNvSpPr>
              <p:nvPr/>
            </p:nvSpPr>
            <p:spPr bwMode="auto">
              <a:xfrm>
                <a:off x="7019046" y="4023404"/>
                <a:ext cx="713154" cy="396196"/>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sp>
          <p:nvSpPr>
            <p:cNvPr id="91" name="Freeform 90"/>
            <p:cNvSpPr>
              <a:spLocks/>
            </p:cNvSpPr>
            <p:nvPr/>
          </p:nvSpPr>
          <p:spPr bwMode="auto">
            <a:xfrm>
              <a:off x="7315200" y="4006457"/>
              <a:ext cx="292196" cy="409074"/>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bg1"/>
            </a:solidFill>
            <a:ln w="19050">
              <a:solidFill>
                <a:srgbClr val="002050"/>
              </a:solid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grpSp>
        <p:nvGrpSpPr>
          <p:cNvPr id="94" name="Group 93"/>
          <p:cNvGrpSpPr/>
          <p:nvPr/>
        </p:nvGrpSpPr>
        <p:grpSpPr>
          <a:xfrm>
            <a:off x="5296090" y="2949510"/>
            <a:ext cx="1658255" cy="1906100"/>
            <a:chOff x="10363200" y="3469305"/>
            <a:chExt cx="1587532" cy="1922434"/>
          </a:xfrm>
        </p:grpSpPr>
        <p:sp>
          <p:nvSpPr>
            <p:cNvPr id="95" name="TextBox 94"/>
            <p:cNvSpPr txBox="1"/>
            <p:nvPr/>
          </p:nvSpPr>
          <p:spPr>
            <a:xfrm>
              <a:off x="10363200" y="4616745"/>
              <a:ext cx="1587532" cy="774994"/>
            </a:xfrm>
            <a:prstGeom prst="rect">
              <a:avLst/>
            </a:prstGeom>
            <a:noFill/>
            <a:ln>
              <a:noFill/>
              <a:headEnd type="none" w="med" len="med"/>
              <a:tailEnd type="none" w="med" len="med"/>
            </a:ln>
          </p:spPr>
          <p:txBody>
            <a:bodyPr wrap="square" lIns="0" tIns="0" rIns="0" bIns="0" rtlCol="0">
              <a:spAutoFit/>
            </a:bodyPr>
            <a:lstStyle/>
            <a:p>
              <a:pPr algn="ctr" defTabSz="932215">
                <a:defRPr/>
              </a:pPr>
              <a:r>
                <a:rPr lang="en-US" sz="2448" kern="4000" spc="-102" dirty="0">
                  <a:solidFill>
                    <a:srgbClr val="FFFFFF"/>
                  </a:solidFill>
                  <a:latin typeface="Segoe UI Light"/>
                </a:rPr>
                <a:t>Predictive</a:t>
              </a:r>
              <a:br>
                <a:rPr lang="en-US" sz="2448" kern="4000" spc="-102" dirty="0">
                  <a:solidFill>
                    <a:srgbClr val="FFFFFF"/>
                  </a:solidFill>
                  <a:latin typeface="Segoe UI Light"/>
                </a:rPr>
              </a:br>
              <a:r>
                <a:rPr lang="en-US" sz="2448" kern="4000" spc="-102" dirty="0">
                  <a:solidFill>
                    <a:srgbClr val="FFFFFF"/>
                  </a:solidFill>
                  <a:latin typeface="Segoe UI Light"/>
                </a:rPr>
                <a:t>maintenance</a:t>
              </a:r>
            </a:p>
          </p:txBody>
        </p:sp>
        <p:grpSp>
          <p:nvGrpSpPr>
            <p:cNvPr id="96" name="Group 95"/>
            <p:cNvGrpSpPr/>
            <p:nvPr/>
          </p:nvGrpSpPr>
          <p:grpSpPr>
            <a:xfrm>
              <a:off x="10363200" y="3469305"/>
              <a:ext cx="1526313" cy="1497893"/>
              <a:chOff x="8190695" y="4193638"/>
              <a:chExt cx="2438740" cy="2438740"/>
            </a:xfrm>
          </p:grpSpPr>
          <p:pic>
            <p:nvPicPr>
              <p:cNvPr id="97" name="Picture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695" y="4193638"/>
                <a:ext cx="2438740" cy="2438740"/>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9613" y="4992296"/>
                <a:ext cx="762594" cy="762594"/>
              </a:xfrm>
              <a:prstGeom prst="rect">
                <a:avLst/>
              </a:prstGeom>
            </p:spPr>
          </p:pic>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7834" y="4982052"/>
                <a:ext cx="762594" cy="762594"/>
              </a:xfrm>
              <a:prstGeom prst="rect">
                <a:avLst/>
              </a:prstGeom>
            </p:spPr>
          </p:pic>
        </p:grpSp>
      </p:grpSp>
      <p:grpSp>
        <p:nvGrpSpPr>
          <p:cNvPr id="100" name="Group 99"/>
          <p:cNvGrpSpPr/>
          <p:nvPr/>
        </p:nvGrpSpPr>
        <p:grpSpPr>
          <a:xfrm>
            <a:off x="7809580" y="2897572"/>
            <a:ext cx="1662430" cy="1958037"/>
            <a:chOff x="8540083" y="3450173"/>
            <a:chExt cx="1630212" cy="1920090"/>
          </a:xfrm>
        </p:grpSpPr>
        <p:sp>
          <p:nvSpPr>
            <p:cNvPr id="101" name="TextBox 100"/>
            <p:cNvSpPr txBox="1"/>
            <p:nvPr/>
          </p:nvSpPr>
          <p:spPr>
            <a:xfrm>
              <a:off x="8550391" y="4616745"/>
              <a:ext cx="1619904" cy="753518"/>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Asset </a:t>
              </a:r>
              <a:br>
                <a:rPr lang="en-US" sz="2448" kern="4000" spc="-102" dirty="0">
                  <a:solidFill>
                    <a:srgbClr val="FFFFFF"/>
                  </a:solidFill>
                  <a:latin typeface="Segoe UI Light"/>
                </a:rPr>
              </a:br>
              <a:r>
                <a:rPr lang="en-US" sz="2448" kern="4000" spc="-102" dirty="0">
                  <a:solidFill>
                    <a:srgbClr val="FFFFFF"/>
                  </a:solidFill>
                  <a:latin typeface="Segoe UI Light"/>
                </a:rPr>
                <a:t>management</a:t>
              </a:r>
            </a:p>
          </p:txBody>
        </p:sp>
        <p:pic>
          <p:nvPicPr>
            <p:cNvPr id="102" name="Picture 1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0083" y="3450173"/>
              <a:ext cx="1475153" cy="1475153"/>
            </a:xfrm>
            <a:prstGeom prst="rect">
              <a:avLst/>
            </a:prstGeom>
          </p:spPr>
        </p:pic>
      </p:grpSp>
      <p:sp>
        <p:nvSpPr>
          <p:cNvPr id="2" name="Rectangle 1"/>
          <p:cNvSpPr/>
          <p:nvPr/>
        </p:nvSpPr>
        <p:spPr bwMode="auto">
          <a:xfrm>
            <a:off x="2766826" y="3109871"/>
            <a:ext cx="1961081" cy="2126685"/>
          </a:xfrm>
          <a:prstGeom prst="rect">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sp>
        <p:nvSpPr>
          <p:cNvPr id="41" name="Title 1"/>
          <p:cNvSpPr>
            <a:spLocks noGrp="1"/>
          </p:cNvSpPr>
          <p:nvPr>
            <p:ph type="title"/>
          </p:nvPr>
        </p:nvSpPr>
        <p:spPr>
          <a:xfrm>
            <a:off x="275481" y="295276"/>
            <a:ext cx="11887878" cy="917575"/>
          </a:xfrm>
        </p:spPr>
        <p:txBody>
          <a:bodyPr/>
          <a:lstStyle/>
          <a:p>
            <a:r>
              <a:rPr lang="en-US" dirty="0">
                <a:solidFill>
                  <a:schemeClr val="tx1"/>
                </a:solidFill>
              </a:rPr>
              <a:t>Remote Monitoring</a:t>
            </a:r>
          </a:p>
        </p:txBody>
      </p:sp>
    </p:spTree>
    <p:extLst>
      <p:ext uri="{BB962C8B-B14F-4D97-AF65-F5344CB8AC3E}">
        <p14:creationId xmlns:p14="http://schemas.microsoft.com/office/powerpoint/2010/main" val="26626410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3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2158784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41100133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https://azure.microsoft.com/solutions/iot-suite/</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44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x</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370697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Lab</a:t>
            </a:r>
            <a:endParaRPr lang="en-US" dirty="0"/>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81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50713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2</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11132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3</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2728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Wrap-up</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39782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imagery?</a:t>
            </a:r>
          </a:p>
        </p:txBody>
      </p:sp>
      <p:sp>
        <p:nvSpPr>
          <p:cNvPr id="9" name="Text Placeholder 1"/>
          <p:cNvSpPr txBox="1">
            <a:spLocks/>
          </p:cNvSpPr>
          <p:nvPr/>
        </p:nvSpPr>
        <p:spPr>
          <a:xfrm>
            <a:off x="5761039" y="1220151"/>
            <a:ext cx="5486400" cy="5477511"/>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buClr>
                <a:srgbClr val="FFFFFF"/>
              </a:buClr>
            </a:pPr>
            <a:r>
              <a:rPr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buClr>
                <a:srgbClr val="FFFFFF"/>
              </a:buClr>
            </a:pPr>
            <a:r>
              <a:rPr sz="1800" dirty="0">
                <a:gradFill>
                  <a:gsLst>
                    <a:gs pos="96970">
                      <a:srgbClr val="525252"/>
                    </a:gs>
                    <a:gs pos="82828">
                      <a:srgbClr val="525252"/>
                    </a:gs>
                  </a:gsLst>
                  <a:lin ang="5400000" scaled="0"/>
                </a:gradFill>
                <a:latin typeface="Segoe UI"/>
              </a:rPr>
              <a:t>Photography and graphics used in presentations, for </a:t>
            </a:r>
            <a:r>
              <a:rPr sz="1800" b="1" dirty="0">
                <a:gradFill>
                  <a:gsLst>
                    <a:gs pos="96970">
                      <a:srgbClr val="525252"/>
                    </a:gs>
                    <a:gs pos="82828">
                      <a:srgbClr val="525252"/>
                    </a:gs>
                  </a:gsLst>
                  <a:lin ang="5400000" scaled="0"/>
                </a:gradFill>
                <a:latin typeface="Segoe UI"/>
              </a:rPr>
              <a:t>both internal and external audiences</a:t>
            </a:r>
            <a:r>
              <a:rPr sz="1800" dirty="0">
                <a:gradFill>
                  <a:gsLst>
                    <a:gs pos="96970">
                      <a:srgbClr val="525252"/>
                    </a:gs>
                    <a:gs pos="82828">
                      <a:srgbClr val="525252"/>
                    </a:gs>
                  </a:gsLst>
                  <a:lin ang="5400000" scaled="0"/>
                </a:gradFill>
                <a:latin typeface="Segoe UI"/>
              </a:rPr>
              <a:t>, must be owned by Microsoft or licensed appropriately. </a:t>
            </a:r>
          </a:p>
          <a:p>
            <a:r>
              <a:rPr sz="1800" dirty="0">
                <a:gradFill>
                  <a:gsLst>
                    <a:gs pos="96970">
                      <a:srgbClr val="525252"/>
                    </a:gs>
                    <a:gs pos="82828">
                      <a:srgbClr val="525252"/>
                    </a:gs>
                  </a:gsLst>
                  <a:lin ang="5400000" scaled="0"/>
                </a:gradFill>
                <a:latin typeface="Segoe UI"/>
                <a:cs typeface="Segoe UI" panose="020B0502040204020203" pitchFamily="34" charset="0"/>
              </a:rPr>
              <a:t>Microsoft has agreements in place with several stock providers. More information about approved stock providers and instructions for requesting licenses is available here: </a:t>
            </a:r>
            <a:r>
              <a:rPr lang="en-US" sz="1800" b="1" u="sng" dirty="0">
                <a:solidFill>
                  <a:schemeClr val="bg1">
                    <a:lumMod val="50000"/>
                  </a:schemeClr>
                </a:solidFill>
              </a:rPr>
              <a:t>https://microsoft.sharepoint.com/teams/MediaAcquisition/Pages/knowledgeBase.aspx </a:t>
            </a:r>
          </a:p>
          <a:p>
            <a:endParaRPr lang="en-US" sz="1400" b="1" u="sng" dirty="0">
              <a:solidFill>
                <a:schemeClr val="bg1">
                  <a:lumMod val="50000"/>
                </a:schemeClr>
              </a:solidFill>
            </a:endParaRPr>
          </a:p>
          <a:p>
            <a:r>
              <a:rPr sz="1800" b="1" dirty="0">
                <a:solidFill>
                  <a:srgbClr val="A80000"/>
                </a:solidFill>
                <a:latin typeface="Segoe UI"/>
                <a:cs typeface="Segoe UI" panose="020B0502040204020203" pitchFamily="34" charset="0"/>
              </a:rPr>
              <a:t>Avoid intellectual property theft: Do not use photos or graphics copied from the web </a:t>
            </a:r>
            <a:r>
              <a:rPr sz="1800" dirty="0">
                <a:solidFill>
                  <a:srgbClr val="A80000"/>
                </a:solidFill>
                <a:latin typeface="Segoe UI"/>
                <a:cs typeface="Segoe UI" panose="020B0502040204020203" pitchFamily="34" charset="0"/>
              </a:rPr>
              <a:t>in presentations. When in doubt, consult with LCA </a:t>
            </a:r>
            <a:r>
              <a:rPr sz="1800" dirty="0">
                <a:gradFill>
                  <a:gsLst>
                    <a:gs pos="82828">
                      <a:srgbClr val="000000"/>
                    </a:gs>
                    <a:gs pos="74242">
                      <a:srgbClr val="000000"/>
                    </a:gs>
                  </a:gsLst>
                  <a:lin ang="5400000" scaled="0"/>
                </a:gradFill>
                <a:latin typeface="Segoe UI"/>
                <a:hlinkClick r:id="rId2"/>
              </a:rPr>
              <a:t>http://lcaweb/CTP/Copyrights/Third-Party-Content-Use/Pages/default.aspx</a:t>
            </a:r>
            <a:endParaRPr sz="1800" dirty="0">
              <a:gradFill>
                <a:gsLst>
                  <a:gs pos="82828">
                    <a:srgbClr val="000000"/>
                  </a:gs>
                  <a:gs pos="74242">
                    <a:srgbClr val="000000"/>
                  </a:gs>
                </a:gsLst>
                <a:lin ang="5400000" scaled="0"/>
              </a:gradFill>
              <a:latin typeface="Segoe UI"/>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Font typeface="Arial" pitchFamily="34" charset="0"/>
              <a:buNone/>
            </a:pPr>
            <a:r>
              <a:rPr lang="en-US" sz="1600" dirty="0">
                <a:gradFill>
                  <a:gsLst>
                    <a:gs pos="93939">
                      <a:srgbClr val="525252"/>
                    </a:gs>
                    <a:gs pos="74242">
                      <a:srgbClr val="525252"/>
                    </a:gs>
                  </a:gsLst>
                  <a:lin ang="5400000" scaled="0"/>
                </a:gradFill>
                <a:hlinkClick r:id="rId3"/>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4"/>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5"/>
              </a:rPr>
              <a:t>http://news.xbox.com/media/</a:t>
            </a:r>
            <a:endParaRPr lang="en-US" sz="1600" dirty="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6"/>
              </a:rPr>
              <a:t>https://www.featureddevices.com/</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Font typeface="Arial" pitchFamily="34" charset="0"/>
              <a:buNone/>
            </a:pPr>
            <a:r>
              <a:rPr lang="en-US" sz="1600" dirty="0">
                <a:gradFill>
                  <a:gsLst>
                    <a:gs pos="93939">
                      <a:srgbClr val="525252"/>
                    </a:gs>
                    <a:gs pos="74242">
                      <a:srgbClr val="525252"/>
                    </a:gs>
                  </a:gsLst>
                  <a:lin ang="5400000" scaled="0"/>
                </a:gradFill>
                <a:hlinkClick r:id="rId7"/>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Font typeface="Arial" pitchFamily="34" charset="0"/>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37527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36242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3766">
                      <a:schemeClr val="bg1"/>
                    </a:gs>
                    <a:gs pos="8000">
                      <a:schemeClr val="bg1"/>
                    </a:gs>
                  </a:gsLst>
                  <a:lin ang="5400000" scaled="0"/>
                </a:gradFill>
                <a:ea typeface="Segoe UI" pitchFamily="34" charset="0"/>
                <a:cs typeface="Segoe UI" pitchFamily="34" charset="0"/>
              </a:rPr>
              <a:t>Decrease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3766">
                      <a:schemeClr val="bg1"/>
                    </a:gs>
                    <a:gs pos="8000">
                      <a:schemeClr val="bg1"/>
                    </a:gs>
                  </a:gsLst>
                  <a:lin ang="5400000" scaled="0"/>
                </a:gradFill>
                <a:ea typeface="Segoe UI" pitchFamily="34" charset="0"/>
                <a:cs typeface="Segoe UI" pitchFamily="34" charset="0"/>
              </a:rPr>
              <a:t>Increase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8343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151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766">
                      <a:schemeClr val="tx1"/>
                    </a:gs>
                    <a:gs pos="28000">
                      <a:schemeClr val="tx1"/>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674">
                      <a:schemeClr val="bg1"/>
                    </a:gs>
                    <a:gs pos="7113">
                      <a:schemeClr val="bg1"/>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766">
                      <a:schemeClr val="tx1"/>
                    </a:gs>
                    <a:gs pos="28000">
                      <a:schemeClr val="tx1"/>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6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471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4138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2313834761"/>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5310">
                                <a:srgbClr val="FFFFFF"/>
                              </a:gs>
                              <a:gs pos="21239">
                                <a:srgbClr val="FFFFFF"/>
                              </a:gs>
                            </a:gsLst>
                            <a:lin ang="5400000" scaled="0"/>
                          </a:gradFill>
                          <a:latin typeface="+mn-lt"/>
                        </a:rPr>
                        <a:t>Column 1</a:t>
                      </a:r>
                      <a:endParaRPr lang="en-US" sz="1600" b="0" dirty="0">
                        <a:gradFill>
                          <a:gsLst>
                            <a:gs pos="5310">
                              <a:srgbClr val="FFFFFF"/>
                            </a:gs>
                            <a:gs pos="21239">
                              <a:srgbClr val="FFFFFF"/>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2</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3</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4</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5</a:t>
                      </a:r>
                      <a:endParaRPr lang="en-US" sz="1600" b="0" dirty="0">
                        <a:gradFill>
                          <a:gsLst>
                            <a:gs pos="5310">
                              <a:srgbClr val="FFFFFF"/>
                            </a:gs>
                            <a:gs pos="21239">
                              <a:srgbClr val="FFFFFF"/>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2391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71234279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a:xfrm>
            <a:off x="276325" y="296185"/>
            <a:ext cx="11886192" cy="565010"/>
          </a:xfrm>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dirty="0">
                <a:gradFill>
                  <a:gsLst>
                    <a:gs pos="11000">
                      <a:schemeClr val="tx1"/>
                    </a:gs>
                    <a:gs pos="79000">
                      <a:schemeClr val="tx1"/>
                    </a:gs>
                  </a:gsLst>
                  <a:lin ang="5400000" scaled="0"/>
                </a:gradFill>
                <a:latin typeface="Segoe UI"/>
              </a:rPr>
              <a:t>FRED ROGERS</a:t>
            </a:r>
          </a:p>
        </p:txBody>
      </p:sp>
    </p:spTree>
    <p:extLst>
      <p:ext uri="{BB962C8B-B14F-4D97-AF65-F5344CB8AC3E}">
        <p14:creationId xmlns:p14="http://schemas.microsoft.com/office/powerpoint/2010/main" val="10672893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0619">
                      <a:schemeClr val="bg1"/>
                    </a:gs>
                    <a:gs pos="48000">
                      <a:schemeClr val="bg1"/>
                    </a:gs>
                  </a:gsLst>
                  <a:lin ang="5400000" scaled="0"/>
                </a:gradFill>
              </a:rPr>
              <a:t>Required Slide</a:t>
            </a:r>
          </a:p>
          <a:p>
            <a:pPr defTabSz="914099" fontAlgn="base">
              <a:spcBef>
                <a:spcPct val="0"/>
              </a:spcBef>
              <a:spcAft>
                <a:spcPct val="0"/>
              </a:spcAft>
            </a:pPr>
            <a:r>
              <a:rPr lang="en-US" sz="1200" dirty="0">
                <a:gradFill>
                  <a:gsLst>
                    <a:gs pos="10619">
                      <a:schemeClr val="bg1"/>
                    </a:gs>
                    <a:gs pos="48000">
                      <a:schemeClr val="bg1"/>
                    </a:gs>
                  </a:gsLst>
                  <a:lin ang="5400000" scaled="0"/>
                </a:gradFill>
              </a:rPr>
              <a:t>*delete this box when your slide is finalized</a:t>
            </a:r>
          </a:p>
          <a:p>
            <a:pPr defTabSz="914099" fontAlgn="base">
              <a:spcBef>
                <a:spcPct val="0"/>
              </a:spcBef>
              <a:spcAft>
                <a:spcPct val="0"/>
              </a:spcAft>
            </a:pPr>
            <a:endParaRPr lang="en-US" dirty="0">
              <a:gradFill>
                <a:gsLst>
                  <a:gs pos="10619">
                    <a:schemeClr val="bg1"/>
                  </a:gs>
                  <a:gs pos="48000">
                    <a:schemeClr val="bg1"/>
                  </a:gs>
                </a:gsLst>
                <a:lin ang="5400000" scaled="0"/>
              </a:gradFill>
            </a:endParaRPr>
          </a:p>
          <a:p>
            <a:r>
              <a:rPr lang="en-US" b="1" dirty="0">
                <a:gradFill>
                  <a:gsLst>
                    <a:gs pos="10619">
                      <a:schemeClr val="bg1"/>
                    </a:gs>
                    <a:gs pos="48000">
                      <a:schemeClr val="bg1"/>
                    </a:gs>
                  </a:gsLst>
                  <a:lin ang="5400000" scaled="0"/>
                </a:gradFill>
              </a:rPr>
              <a:t>Speakers: </a:t>
            </a:r>
            <a:r>
              <a:rPr lang="en-US" dirty="0">
                <a:gradFill>
                  <a:gsLst>
                    <a:gs pos="10619">
                      <a:schemeClr val="bg1"/>
                    </a:gs>
                    <a:gs pos="48000">
                      <a:schemeClr val="bg1"/>
                    </a:gs>
                  </a:gsLst>
                  <a:lin ang="5400000" scaled="0"/>
                </a:gradFill>
              </a:rPr>
              <a:t>This slide will be updated during the scrub process with a unique QR code. Attendees scan the QR code to access the </a:t>
            </a:r>
            <a:r>
              <a:rPr lang="en-US" dirty="0" err="1">
                <a:gradFill>
                  <a:gsLst>
                    <a:gs pos="10619">
                      <a:schemeClr val="bg1"/>
                    </a:gs>
                    <a:gs pos="48000">
                      <a:schemeClr val="bg1"/>
                    </a:gs>
                  </a:gsLst>
                  <a:lin ang="5400000" scaled="0"/>
                </a:gradFill>
              </a:rPr>
              <a:t>eval</a:t>
            </a:r>
            <a:r>
              <a:rPr lang="en-US" dirty="0">
                <a:gradFill>
                  <a:gsLst>
                    <a:gs pos="10619">
                      <a:schemeClr val="bg1"/>
                    </a:gs>
                    <a:gs pos="48000">
                      <a:schemeClr val="bg1"/>
                    </a:gs>
                  </a:gsLst>
                  <a:lin ang="5400000" scaled="0"/>
                </a:gradFill>
              </a:rPr>
              <a:t> for your session.</a:t>
            </a:r>
          </a:p>
        </p:txBody>
      </p:sp>
    </p:spTree>
    <p:extLst>
      <p:ext uri="{BB962C8B-B14F-4D97-AF65-F5344CB8AC3E}">
        <p14:creationId xmlns:p14="http://schemas.microsoft.com/office/powerpoint/2010/main" val="3249450159"/>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989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735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15891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1640" y="3040062"/>
            <a:ext cx="1657350" cy="3248025"/>
          </a:xfrm>
          <a:prstGeom prst="rect">
            <a:avLst/>
          </a:prstGeom>
        </p:spPr>
      </p:pic>
      <p:pic>
        <p:nvPicPr>
          <p:cNvPr id="21" name="Picture 20"/>
          <p:cNvPicPr>
            <a:picLocks noChangeAspect="1"/>
          </p:cNvPicPr>
          <p:nvPr/>
        </p:nvPicPr>
        <p:blipFill>
          <a:blip r:embed="rId4"/>
          <a:stretch>
            <a:fillRect/>
          </a:stretch>
        </p:blipFill>
        <p:spPr>
          <a:xfrm>
            <a:off x="458371" y="3040061"/>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70796">
                      <a:srgbClr val="000000"/>
                    </a:gs>
                    <a:gs pos="41000">
                      <a:srgbClr val="000000"/>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w="3175">
            <a:solidFill>
              <a:srgbClr val="FFFFFF">
                <a:alpha val="25000"/>
              </a:srgb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rgbClr val="505050"/>
                </a:soli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25523">
                      <a:schemeClr val="tx1"/>
                    </a:gs>
                    <a:gs pos="51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5523">
                      <a:schemeClr val="tx1"/>
                    </a:gs>
                    <a:gs pos="51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5523">
                      <a:schemeClr val="tx1"/>
                    </a:gs>
                    <a:gs pos="51000">
                      <a:schemeClr val="tx1"/>
                    </a:gs>
                  </a:gsLst>
                  <a:lin ang="5400000" scaled="1"/>
                </a:gradFill>
                <a:latin typeface="Segoe UI"/>
              </a:rPr>
              <a:t>Use </a:t>
            </a:r>
            <a:r>
              <a:rPr lang="en-US" sz="1800" b="1" dirty="0">
                <a:gradFill>
                  <a:gsLst>
                    <a:gs pos="25523">
                      <a:schemeClr val="tx1"/>
                    </a:gs>
                    <a:gs pos="51000">
                      <a:schemeClr val="tx1"/>
                    </a:gs>
                  </a:gsLst>
                  <a:lin ang="5400000" scaled="1"/>
                </a:gradFill>
                <a:latin typeface="Segoe UI"/>
              </a:rPr>
              <a:t>Accent 1</a:t>
            </a:r>
            <a:r>
              <a:rPr lang="en-US" sz="1800" dirty="0">
                <a:gradFill>
                  <a:gsLst>
                    <a:gs pos="25523">
                      <a:schemeClr val="tx1"/>
                    </a:gs>
                    <a:gs pos="51000">
                      <a:schemeClr val="tx1"/>
                    </a:gs>
                  </a:gsLst>
                  <a:lin ang="5400000" scaled="1"/>
                </a:gradFill>
                <a:latin typeface="Segoe UI"/>
              </a:rPr>
              <a:t> as the main accent color. Use </a:t>
            </a:r>
            <a:r>
              <a:rPr lang="en-US" sz="1800" b="1" dirty="0">
                <a:gradFill>
                  <a:gsLst>
                    <a:gs pos="25523">
                      <a:schemeClr val="tx1"/>
                    </a:gs>
                    <a:gs pos="51000">
                      <a:schemeClr val="tx1"/>
                    </a:gs>
                  </a:gsLst>
                  <a:lin ang="5400000" scaled="1"/>
                </a:gradFill>
                <a:latin typeface="Segoe UI"/>
              </a:rPr>
              <a:t>Accent 2</a:t>
            </a:r>
            <a:r>
              <a:rPr lang="en-US" sz="1800" dirty="0">
                <a:gradFill>
                  <a:gsLst>
                    <a:gs pos="25523">
                      <a:schemeClr val="tx1"/>
                    </a:gs>
                    <a:gs pos="51000">
                      <a:schemeClr val="tx1"/>
                    </a:gs>
                  </a:gsLst>
                  <a:lin ang="5400000" scaled="1"/>
                </a:gradFill>
                <a:latin typeface="Segoe UI"/>
              </a:rPr>
              <a:t> and </a:t>
            </a:r>
            <a:r>
              <a:rPr lang="en-US" sz="1800" b="1" dirty="0">
                <a:gradFill>
                  <a:gsLst>
                    <a:gs pos="25523">
                      <a:schemeClr val="tx1"/>
                    </a:gs>
                    <a:gs pos="51000">
                      <a:schemeClr val="tx1"/>
                    </a:gs>
                  </a:gsLst>
                  <a:lin ang="5400000" scaled="1"/>
                </a:gradFill>
                <a:latin typeface="Segoe UI"/>
              </a:rPr>
              <a:t>Accent 3</a:t>
            </a:r>
            <a:r>
              <a:rPr lang="en-US" sz="1800" dirty="0">
                <a:gradFill>
                  <a:gsLst>
                    <a:gs pos="25523">
                      <a:schemeClr val="tx1"/>
                    </a:gs>
                    <a:gs pos="51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25523">
                      <a:schemeClr val="tx1"/>
                    </a:gs>
                    <a:gs pos="51000">
                      <a:schemeClr val="tx1"/>
                    </a:gs>
                  </a:gsLst>
                  <a:lin ang="5400000" scaled="1"/>
                </a:gradFill>
                <a:latin typeface="Segoe UI"/>
              </a:rPr>
              <a:t>Use </a:t>
            </a:r>
            <a:r>
              <a:rPr lang="en-US" sz="1600" b="1" dirty="0">
                <a:gradFill>
                  <a:gsLst>
                    <a:gs pos="25523">
                      <a:schemeClr val="tx1"/>
                    </a:gs>
                    <a:gs pos="51000">
                      <a:schemeClr val="tx1"/>
                    </a:gs>
                  </a:gsLst>
                  <a:lin ang="5400000" scaled="1"/>
                </a:gradFill>
                <a:latin typeface="Segoe UI"/>
              </a:rPr>
              <a:t>Accents 4-6 </a:t>
            </a:r>
            <a:r>
              <a:rPr lang="en-US" sz="1600" dirty="0">
                <a:gradFill>
                  <a:gsLst>
                    <a:gs pos="25523">
                      <a:schemeClr val="tx1"/>
                    </a:gs>
                    <a:gs pos="51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7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ext uri="{D42A27DB-BD31-4B8C-83A1-F6EECF244321}">
                <p14:modId xmlns:p14="http://schemas.microsoft.com/office/powerpoint/2010/main" val="3064713020"/>
              </p:ext>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04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ext uri="{D42A27DB-BD31-4B8C-83A1-F6EECF244321}">
                <p14:modId xmlns:p14="http://schemas.microsoft.com/office/powerpoint/2010/main" val="3494684324"/>
              </p:ext>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225885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636126012"/>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21239">
                                <a:srgbClr val="000000"/>
                              </a:gs>
                              <a:gs pos="30000">
                                <a:srgbClr val="000000"/>
                              </a:gs>
                            </a:gsLst>
                            <a:lin ang="5400000" scaled="0"/>
                          </a:gradFill>
                          <a:latin typeface="+mn-lt"/>
                        </a:rPr>
                        <a:t>Column 1</a:t>
                      </a:r>
                      <a:endParaRPr lang="en-US" sz="1600" b="0" dirty="0">
                        <a:gradFill>
                          <a:gsLst>
                            <a:gs pos="21239">
                              <a:srgbClr val="000000"/>
                            </a:gs>
                            <a:gs pos="30000">
                              <a:srgbClr val="000000"/>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2</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3</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4</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5</a:t>
                      </a:r>
                      <a:endParaRPr lang="en-US" sz="1600" b="0" dirty="0">
                        <a:gradFill>
                          <a:gsLst>
                            <a:gs pos="21239">
                              <a:srgbClr val="000000"/>
                            </a:gs>
                            <a:gs pos="30000">
                              <a:srgbClr val="000000"/>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6599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5714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424263366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29938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5822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53809029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gradFill>
                  <a:gsLst>
                    <a:gs pos="1250">
                      <a:srgbClr val="FFFFFF"/>
                    </a:gs>
                    <a:gs pos="100000">
                      <a:srgbClr val="FFFFFF"/>
                    </a:gs>
                  </a:gsLst>
                  <a:lin ang="5400000" scaled="0"/>
                </a:gradFill>
                <a:latin typeface="Segoe UI"/>
              </a:rPr>
              <a:t>FRED ROGERS</a:t>
            </a:r>
          </a:p>
        </p:txBody>
      </p:sp>
    </p:spTree>
    <p:extLst>
      <p:ext uri="{BB962C8B-B14F-4D97-AF65-F5344CB8AC3E}">
        <p14:creationId xmlns:p14="http://schemas.microsoft.com/office/powerpoint/2010/main" val="37176249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0994932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2744450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1425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726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429</TotalTime>
  <Words>5121</Words>
  <Application>Microsoft Office PowerPoint</Application>
  <PresentationFormat>Custom</PresentationFormat>
  <Paragraphs>1018</Paragraphs>
  <Slides>80</Slides>
  <Notes>60</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80</vt:i4>
      </vt:variant>
    </vt:vector>
  </HeadingPairs>
  <TitlesOfParts>
    <vt:vector size="94"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PowerPoint Presentation</vt:lpstr>
      <vt:lpstr>Introduction to  Microsoft Azure IoT</vt:lpstr>
      <vt:lpstr>Disruptive Forces Enabling IoT</vt:lpstr>
      <vt:lpstr>IoT is gaining momentum</vt:lpstr>
      <vt:lpstr>PowerPoint Presentation</vt:lpstr>
      <vt:lpstr>IoT is an inflection point</vt:lpstr>
      <vt:lpstr>Microsoft Azure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Azure IoT Products &amp; Strategy</vt:lpstr>
      <vt:lpstr>Remote Monitoring</vt:lpstr>
      <vt:lpstr>Accelerate time to value with preconfigured solutions</vt:lpstr>
      <vt:lpstr>PowerPoint Presentation</vt:lpstr>
      <vt:lpstr>PowerPoint Presentation</vt:lpstr>
      <vt:lpstr>PowerPoint Presentation</vt:lpstr>
      <vt:lpstr>https://azure.microsoft.com/solutions/iot-suite/</vt:lpstr>
      <vt:lpstr>x</vt:lpstr>
      <vt:lpstr>GHI FEZ HAT</vt:lpstr>
      <vt:lpstr>Lab Setup</vt:lpstr>
      <vt:lpstr>IoT Lab modules</vt:lpstr>
      <vt:lpstr>Lab</vt:lpstr>
      <vt:lpstr>Checkpoint 1</vt:lpstr>
      <vt:lpstr>Checkpoint 2</vt:lpstr>
      <vt:lpstr>Checkpoint 3</vt:lpstr>
      <vt:lpstr>Wrap-up</vt:lpstr>
      <vt:lpstr>PowerPoint Presentation</vt:lpstr>
      <vt:lpstr>Where can I find imagery?</vt:lpstr>
      <vt:lpstr>Preferred text layout (no bullets)</vt:lpstr>
      <vt:lpstr>Preferred text layout (no bullets)</vt:lpstr>
      <vt:lpstr>Adjusting list levels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Microsoft brand guidelines</vt:lpstr>
      <vt:lpstr>Section title</vt:lpstr>
      <vt:lpstr>Section title</vt:lpstr>
      <vt:lpstr>“If you could only sense how important you are to the lives of those you meet; how important you can be to the people you may never even dream of. There is something of yourself that you leave at every meeting with another person.”</vt:lpstr>
      <vt:lpstr>Software code slide</vt:lpstr>
      <vt:lpstr>Notes (hidden)</vt:lpstr>
      <vt:lpstr>Call to Action</vt:lpstr>
      <vt:lpstr>Please Complete An Evaluation Form Your input is important!</vt:lpstr>
      <vt:lpstr>Evaluate this session</vt:lpstr>
      <vt:lpstr>PowerPoint Presentation</vt:lpstr>
      <vt:lpstr>Presentation title  goes here</vt:lpstr>
      <vt:lpstr>Preferred text layout (no bullets)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“If you could only sense how important you are to the lives of those you meet; how important you can be to the people you may never even dream of. There is something of yourself that you leave at every meeting with another person.”</vt:lpstr>
      <vt:lpstr>Section title</vt:lpstr>
      <vt:lpstr>Section title</vt:lpstr>
      <vt:lpstr>Software code slide</vt:lpstr>
      <vt:lpstr>Notes (hidden)</vt:lpstr>
      <vt:lpstr>Call to Action</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39</cp:revision>
  <dcterms:created xsi:type="dcterms:W3CDTF">2016-03-14T17:09:14Z</dcterms:created>
  <dcterms:modified xsi:type="dcterms:W3CDTF">2016-03-16T21:33:53Z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